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59" r:id="rId3"/>
    <p:sldId id="260" r:id="rId4"/>
    <p:sldId id="258" r:id="rId5"/>
    <p:sldId id="267" r:id="rId6"/>
    <p:sldId id="268" r:id="rId7"/>
    <p:sldId id="270" r:id="rId8"/>
    <p:sldId id="280" r:id="rId9"/>
    <p:sldId id="271" r:id="rId10"/>
    <p:sldId id="269" r:id="rId11"/>
    <p:sldId id="261" r:id="rId12"/>
    <p:sldId id="262" r:id="rId13"/>
    <p:sldId id="263" r:id="rId14"/>
    <p:sldId id="276" r:id="rId15"/>
    <p:sldId id="281" r:id="rId16"/>
    <p:sldId id="282" r:id="rId17"/>
    <p:sldId id="265" r:id="rId18"/>
    <p:sldId id="266" r:id="rId19"/>
    <p:sldId id="264" r:id="rId20"/>
    <p:sldId id="279" r:id="rId21"/>
    <p:sldId id="272" r:id="rId22"/>
    <p:sldId id="273" r:id="rId23"/>
    <p:sldId id="274" r:id="rId24"/>
    <p:sldId id="275" r:id="rId25"/>
    <p:sldId id="278" r:id="rId26"/>
    <p:sldId id="257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874" y="1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A4BE1-9FF4-4650-BA9F-2BEBC55A9256}" type="datetimeFigureOut">
              <a:rPr lang="ru-RU" smtClean="0"/>
              <a:t>06.09.2021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7C4EBD-5EAA-4D63-981F-07BABCB3E2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318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D1E71C7E-92AA-4C31-B846-023575AB3AFA}" type="slidenum">
              <a:rPr lang="ru-RU" altLang="ru-RU">
                <a:latin typeface="Arial" panose="020B0604020202020204" pitchFamily="34" charset="0"/>
              </a:rPr>
              <a:pPr eaLnBrk="1" hangingPunct="1"/>
              <a:t>17</a:t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>
                <a:latin typeface="Arial" panose="020B0604020202020204" pitchFamily="34" charset="0"/>
              </a:rPr>
              <a:t>Юнусова</a:t>
            </a:r>
          </a:p>
          <a:p>
            <a:pPr eaLnBrk="1" hangingPunct="1"/>
            <a:r>
              <a:rPr lang="ru-RU" altLang="ru-RU">
                <a:latin typeface="Arial" panose="020B0604020202020204" pitchFamily="34" charset="0"/>
              </a:rPr>
              <a:t>2000 2001</a:t>
            </a:r>
          </a:p>
          <a:p>
            <a:pPr eaLnBrk="1" hangingPunct="1"/>
            <a:r>
              <a:rPr lang="ru-RU" altLang="ru-RU">
                <a:latin typeface="Arial" panose="020B0604020202020204" pitchFamily="34" charset="0"/>
              </a:rPr>
              <a:t>2004 2007</a:t>
            </a:r>
          </a:p>
        </p:txBody>
      </p:sp>
    </p:spTree>
    <p:extLst>
      <p:ext uri="{BB962C8B-B14F-4D97-AF65-F5344CB8AC3E}">
        <p14:creationId xmlns:p14="http://schemas.microsoft.com/office/powerpoint/2010/main" val="972765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FA79184-F30A-436E-A46E-7D82E0AE8939}" type="slidenum">
              <a:rPr lang="ru-RU" altLang="ru-RU">
                <a:latin typeface="Arial" panose="020B0604020202020204" pitchFamily="34" charset="0"/>
              </a:rPr>
              <a:pPr eaLnBrk="1" hangingPunct="1"/>
              <a:t>18</a:t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>
                <a:latin typeface="Arial" panose="020B0604020202020204" pitchFamily="34" charset="0"/>
              </a:rPr>
              <a:t>Нурманова</a:t>
            </a:r>
          </a:p>
          <a:p>
            <a:pPr eaLnBrk="1" hangingPunct="1"/>
            <a:r>
              <a:rPr lang="ru-RU" altLang="ru-RU">
                <a:latin typeface="Arial" panose="020B0604020202020204" pitchFamily="34" charset="0"/>
              </a:rPr>
              <a:t>2007 2008</a:t>
            </a:r>
          </a:p>
          <a:p>
            <a:pPr eaLnBrk="1" hangingPunct="1"/>
            <a:r>
              <a:rPr lang="ru-RU" altLang="ru-RU">
                <a:latin typeface="Arial" panose="020B0604020202020204" pitchFamily="34" charset="0"/>
              </a:rPr>
              <a:t>2009</a:t>
            </a:r>
          </a:p>
        </p:txBody>
      </p:sp>
    </p:spTree>
    <p:extLst>
      <p:ext uri="{BB962C8B-B14F-4D97-AF65-F5344CB8AC3E}">
        <p14:creationId xmlns:p14="http://schemas.microsoft.com/office/powerpoint/2010/main" val="3869276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DBCAB-76F2-48B7-9015-03CB20ED5E87}" type="datetimeFigureOut">
              <a:rPr lang="ru-RU" smtClean="0"/>
              <a:t>06.09.2021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B5D438B-73BE-4280-A59E-379718FD62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094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DBCAB-76F2-48B7-9015-03CB20ED5E87}" type="datetimeFigureOut">
              <a:rPr lang="ru-RU" smtClean="0"/>
              <a:t>06.09.2021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B5D438B-73BE-4280-A59E-379718FD62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852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DBCAB-76F2-48B7-9015-03CB20ED5E87}" type="datetimeFigureOut">
              <a:rPr lang="ru-RU" smtClean="0"/>
              <a:t>06.09.2021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B5D438B-73BE-4280-A59E-379718FD6201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569612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DBCAB-76F2-48B7-9015-03CB20ED5E87}" type="datetimeFigureOut">
              <a:rPr lang="ru-RU" smtClean="0"/>
              <a:t>06.09.2021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B5D438B-73BE-4280-A59E-379718FD62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31839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DBCAB-76F2-48B7-9015-03CB20ED5E87}" type="datetimeFigureOut">
              <a:rPr lang="ru-RU" smtClean="0"/>
              <a:t>06.09.2021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B5D438B-73BE-4280-A59E-379718FD6201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808641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DBCAB-76F2-48B7-9015-03CB20ED5E87}" type="datetimeFigureOut">
              <a:rPr lang="ru-RU" smtClean="0"/>
              <a:t>06.09.2021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B5D438B-73BE-4280-A59E-379718FD62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1829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DBCAB-76F2-48B7-9015-03CB20ED5E87}" type="datetimeFigureOut">
              <a:rPr lang="ru-RU" smtClean="0"/>
              <a:t>06.09.2021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D438B-73BE-4280-A59E-379718FD62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8399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DBCAB-76F2-48B7-9015-03CB20ED5E87}" type="datetimeFigureOut">
              <a:rPr lang="ru-RU" smtClean="0"/>
              <a:t>06.09.2021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D438B-73BE-4280-A59E-379718FD62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68442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C225EC-483F-4112-BCB3-4059279A19F4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42810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F9CF1C-F468-4247-A502-1126DA53357C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1909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DBCAB-76F2-48B7-9015-03CB20ED5E87}" type="datetimeFigureOut">
              <a:rPr lang="ru-RU" smtClean="0"/>
              <a:t>06.09.2021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D438B-73BE-4280-A59E-379718FD62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0921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DBCAB-76F2-48B7-9015-03CB20ED5E87}" type="datetimeFigureOut">
              <a:rPr lang="ru-RU" smtClean="0"/>
              <a:t>06.09.2021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B5D438B-73BE-4280-A59E-379718FD62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4175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DBCAB-76F2-48B7-9015-03CB20ED5E87}" type="datetimeFigureOut">
              <a:rPr lang="ru-RU" smtClean="0"/>
              <a:t>06.09.2021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B5D438B-73BE-4280-A59E-379718FD62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432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DBCAB-76F2-48B7-9015-03CB20ED5E87}" type="datetimeFigureOut">
              <a:rPr lang="ru-RU" smtClean="0"/>
              <a:t>06.09.2021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B5D438B-73BE-4280-A59E-379718FD62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515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DBCAB-76F2-48B7-9015-03CB20ED5E87}" type="datetimeFigureOut">
              <a:rPr lang="ru-RU" smtClean="0"/>
              <a:t>06.09.2021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D438B-73BE-4280-A59E-379718FD62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9197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DBCAB-76F2-48B7-9015-03CB20ED5E87}" type="datetimeFigureOut">
              <a:rPr lang="ru-RU" smtClean="0"/>
              <a:t>06.09.2021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D438B-73BE-4280-A59E-379718FD62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142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DBCAB-76F2-48B7-9015-03CB20ED5E87}" type="datetimeFigureOut">
              <a:rPr lang="ru-RU" smtClean="0"/>
              <a:t>06.09.2021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D438B-73BE-4280-A59E-379718FD62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4182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DBCAB-76F2-48B7-9015-03CB20ED5E87}" type="datetimeFigureOut">
              <a:rPr lang="ru-RU" smtClean="0"/>
              <a:t>06.09.2021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B5D438B-73BE-4280-A59E-379718FD62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9242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DBCAB-76F2-48B7-9015-03CB20ED5E87}" type="datetimeFigureOut">
              <a:rPr lang="ru-RU" smtClean="0"/>
              <a:t>06.09.2021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B5D438B-73BE-4280-A59E-379718FD62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4452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4LBfrDicnA" TargetMode="External"/><Relationship Id="rId2" Type="http://schemas.openxmlformats.org/officeDocument/2006/relationships/hyperlink" Target="https://stanfordmedicine25.stanford.edu/the25/gait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stanfordmedicine25.stanford.edu/the25/hand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Опорно-двигательная система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45334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Приведите пример </a:t>
            </a:r>
            <a:r>
              <a:rPr lang="ru-RU" dirty="0" err="1"/>
              <a:t>соответвующих</a:t>
            </a:r>
            <a:r>
              <a:rPr lang="ru-RU" dirty="0"/>
              <a:t> заболеваний	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800" dirty="0" err="1"/>
              <a:t>Моноартрит</a:t>
            </a:r>
            <a:endParaRPr lang="en-US" sz="2800" dirty="0"/>
          </a:p>
          <a:p>
            <a:r>
              <a:rPr lang="ru-RU" sz="2800" dirty="0" err="1"/>
              <a:t>Олигоартрит</a:t>
            </a:r>
            <a:endParaRPr lang="en-US" sz="2800" dirty="0"/>
          </a:p>
          <a:p>
            <a:r>
              <a:rPr lang="ru-RU" sz="2800" dirty="0"/>
              <a:t>Полиартрит</a:t>
            </a:r>
            <a:endParaRPr lang="en-US" sz="2800" dirty="0"/>
          </a:p>
          <a:p>
            <a:endParaRPr lang="en-US" sz="2800" dirty="0"/>
          </a:p>
          <a:p>
            <a:r>
              <a:rPr lang="ru-RU" sz="2800" dirty="0" err="1"/>
              <a:t>Спондиартрит</a:t>
            </a:r>
            <a:endParaRPr lang="en-US" sz="2800" dirty="0"/>
          </a:p>
          <a:p>
            <a:r>
              <a:rPr lang="ru-RU" sz="2800" dirty="0"/>
              <a:t>Спондилит</a:t>
            </a:r>
            <a:endParaRPr lang="en-US" sz="2800" dirty="0"/>
          </a:p>
          <a:p>
            <a:r>
              <a:rPr lang="ru-RU" sz="2800" dirty="0" err="1"/>
              <a:t>Сакроилеит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5084805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Артрит</a:t>
            </a:r>
            <a:br>
              <a:rPr lang="en-US" dirty="0"/>
            </a:br>
            <a:endParaRPr lang="ru-RU" dirty="0"/>
          </a:p>
        </p:txBody>
      </p:sp>
      <p:pic>
        <p:nvPicPr>
          <p:cNvPr id="2050" name="Picture 2" descr="Картинки по запросу &quot;rheumatoid arthritis&quot;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194" y="1374703"/>
            <a:ext cx="8402854" cy="5584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08090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Артроз</a:t>
            </a:r>
            <a:br>
              <a:rPr lang="en-US" dirty="0"/>
            </a:br>
            <a:endParaRPr lang="ru-RU" dirty="0"/>
          </a:p>
        </p:txBody>
      </p:sp>
      <p:pic>
        <p:nvPicPr>
          <p:cNvPr id="3074" name="Picture 2" descr="Картинки по запросу &quot;arthrosis&quot;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042" y="1551195"/>
            <a:ext cx="7411452" cy="484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80574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/>
              <a:t>Охарактеризуйте разницу между хроническим артритом и артрозом</a:t>
            </a:r>
            <a:endParaRPr lang="en-US" sz="2000" dirty="0"/>
          </a:p>
          <a:p>
            <a:endParaRPr lang="en-US" sz="2000" dirty="0"/>
          </a:p>
          <a:p>
            <a:r>
              <a:rPr lang="ru-RU" sz="2000" dirty="0"/>
              <a:t>Жалобы</a:t>
            </a:r>
            <a:r>
              <a:rPr lang="en-US" sz="2000" dirty="0"/>
              <a:t> </a:t>
            </a:r>
          </a:p>
          <a:p>
            <a:r>
              <a:rPr lang="ru-RU" sz="2000" dirty="0"/>
              <a:t>Расспрос</a:t>
            </a:r>
            <a:endParaRPr lang="en-US" sz="2000" dirty="0"/>
          </a:p>
          <a:p>
            <a:r>
              <a:rPr lang="ru-RU" sz="2000" dirty="0" err="1"/>
              <a:t>Физикальный</a:t>
            </a:r>
            <a:r>
              <a:rPr lang="ru-RU" sz="2000" dirty="0"/>
              <a:t> осмотр</a:t>
            </a:r>
            <a:r>
              <a:rPr lang="en-US" sz="2000" dirty="0"/>
              <a:t>:</a:t>
            </a:r>
            <a:r>
              <a:rPr lang="ru-RU" sz="2000" dirty="0"/>
              <a:t> пальпация, подвижность </a:t>
            </a:r>
            <a:r>
              <a:rPr lang="ru-RU" sz="2000" dirty="0" err="1"/>
              <a:t>сутсавов</a:t>
            </a:r>
            <a:endParaRPr lang="en-US" sz="2000" dirty="0"/>
          </a:p>
          <a:p>
            <a:r>
              <a:rPr lang="ru-RU" sz="2000" dirty="0"/>
              <a:t>Рентгенологическая картина</a:t>
            </a:r>
            <a:endParaRPr lang="en-US" sz="20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62054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342668" y="0"/>
            <a:ext cx="8911687" cy="54338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err="1">
                <a:solidFill>
                  <a:srgbClr val="FF0000"/>
                </a:solidFill>
              </a:rPr>
              <a:t>Атрит</a:t>
            </a:r>
            <a:r>
              <a:rPr lang="ru-RU" sz="3200" b="1" dirty="0">
                <a:solidFill>
                  <a:srgbClr val="FF0000"/>
                </a:solidFill>
              </a:rPr>
              <a:t> и артроз </a:t>
            </a:r>
            <a:r>
              <a:rPr lang="en-US" sz="3200" b="1" dirty="0">
                <a:solidFill>
                  <a:srgbClr val="FF0000"/>
                </a:solidFill>
              </a:rPr>
              <a:t>- </a:t>
            </a:r>
            <a:r>
              <a:rPr lang="ru-RU" sz="3200" b="1" dirty="0">
                <a:solidFill>
                  <a:srgbClr val="FF0000"/>
                </a:solidFill>
              </a:rPr>
              <a:t>жалобы</a:t>
            </a:r>
            <a:endParaRPr lang="ru-RU" sz="3200" dirty="0"/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1718054"/>
              </p:ext>
            </p:extLst>
          </p:nvPr>
        </p:nvGraphicFramePr>
        <p:xfrm>
          <a:off x="115503" y="543381"/>
          <a:ext cx="11960994" cy="62359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0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067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782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73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Жалобы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Артрит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Остеоартрит </a:t>
                      </a:r>
                      <a:r>
                        <a:rPr lang="en-US" sz="2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ru-RU" sz="2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Остеоартроз</a:t>
                      </a:r>
                      <a:r>
                        <a:rPr lang="en-US" sz="2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Боль (</a:t>
                      </a:r>
                      <a:r>
                        <a:rPr lang="ru-RU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Атралгия</a:t>
                      </a: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Раздражение рецепторов суставной капсулы, связок в следствии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1) </a:t>
                      </a: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Воспаление в суставной капсулы с активацией биологической субстанцией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2) растяжение </a:t>
                      </a:r>
                      <a:r>
                        <a:rPr lang="ru-RU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капсулярного</a:t>
                      </a: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экссудата,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3) </a:t>
                      </a: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Рефлекторный спазм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reflex spasm of the periarticular muscles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AutoNum type="arabicParenR"/>
                      </a:pPr>
                      <a:r>
                        <a:rPr lang="ru-RU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Разрушение суставного хряща с обнажением </a:t>
                      </a:r>
                      <a:r>
                        <a:rPr lang="ru-RU" sz="12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субхондральной</a:t>
                      </a:r>
                      <a:r>
                        <a:rPr lang="ru-RU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кости и снижение способности суставных поверхностей выдерживать нагрузку, что приводит к усилению давления на кость, отклонению лучей в сторону губчатой кости и их микротрещинам.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2) </a:t>
                      </a:r>
                      <a:r>
                        <a:rPr lang="ru-RU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Фиброз капсулы сдавливает нервные окончания, растяжение пораженных связок (вторичный периартрит) при движении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Характер и тяжесть боли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1)</a:t>
                      </a: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Острая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выраженная боль при ограниченной физической активности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2)</a:t>
                      </a: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Выраженная, рвущая боль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усиливающая при прикосновению сустава (например: подагрический артрит, гнойный артрит)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Тупая, ноющая, умеренная.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«Механический» тип боли - возникает при функциональной нагрузке на сустав (ходьба) и исчезает после прекращения нагрузки. «Стартовая боль» - трение друг о друга суставных поверхностей, на которых осели частицы </a:t>
                      </a:r>
                      <a:r>
                        <a:rPr lang="ru-RU" sz="12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некротизированного</a:t>
                      </a:r>
                      <a:r>
                        <a:rPr lang="ru-RU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хряща. На первых этапах хрящевой детрит вдавливается в полость сустава и боль утихает.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Локализация боли в суставах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Разлитая боль по всей поверхности сустава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Вдоль суставного пространства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Суточный ритм боли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Боль беспокоит днём и ночью, усиливаясь утром после длительного периода иммобилизации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Приступ сильной боли в суставе в первой половине ночи после нарушении диеты (например: подагрический артрит)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Боль возникает утром при первых движениях и усиливается к концу дня и первой половине ночи.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Первичное поражение отдельных суставов и групп суставов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1) Симметричное поражение мелких суставов кистей и стоп (Например: РА)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2) Одновременное повреждение плечевого и тазобедренного суставов (Например: </a:t>
                      </a:r>
                      <a:r>
                        <a:rPr lang="ru-RU" sz="12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анкилозирующий</a:t>
                      </a:r>
                      <a:r>
                        <a:rPr lang="ru-RU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спондилит)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3) Одностороннее поражение суставов одной конечности (осевое поражение). (Например Синдром Рейтера 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Крупные суставы ног 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коленные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тазобедренные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Скованность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Безболезненное ощущение затруднения в начале движения после длительного периода неподвижности (например: общая утренняя скованность более 30 минут при РА)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55374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342668" y="0"/>
            <a:ext cx="8911687" cy="550606"/>
          </a:xfrm>
        </p:spPr>
        <p:txBody>
          <a:bodyPr>
            <a:normAutofit fontScale="90000"/>
          </a:bodyPr>
          <a:lstStyle/>
          <a:p>
            <a:r>
              <a:rPr lang="ru-RU" sz="3600" b="1" dirty="0" err="1">
                <a:solidFill>
                  <a:srgbClr val="FF0000"/>
                </a:solidFill>
              </a:rPr>
              <a:t>Атрит</a:t>
            </a:r>
            <a:r>
              <a:rPr lang="ru-RU" sz="3600" b="1" dirty="0">
                <a:solidFill>
                  <a:srgbClr val="FF0000"/>
                </a:solidFill>
              </a:rPr>
              <a:t> и артроз </a:t>
            </a:r>
            <a:r>
              <a:rPr lang="en-US" b="1" dirty="0">
                <a:solidFill>
                  <a:srgbClr val="FF0000"/>
                </a:solidFill>
              </a:rPr>
              <a:t>– </a:t>
            </a:r>
            <a:r>
              <a:rPr lang="ru-RU" b="1" dirty="0" err="1"/>
              <a:t>Физикальный</a:t>
            </a:r>
            <a:r>
              <a:rPr lang="ru-RU" b="1" dirty="0"/>
              <a:t> осмотр</a:t>
            </a:r>
            <a:endParaRPr lang="ru-RU" sz="3200" dirty="0"/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649913"/>
              </p:ext>
            </p:extLst>
          </p:nvPr>
        </p:nvGraphicFramePr>
        <p:xfrm>
          <a:off x="231006" y="550606"/>
          <a:ext cx="11513954" cy="63073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72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695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571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31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Артрит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Остеоартрит</a:t>
                      </a: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ru-RU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Остеоартроз</a:t>
                      </a: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53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Позиция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Поза просителя 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сгибание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 </a:t>
                      </a: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при остром артрите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Смещение осей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65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Форма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Сферический. Деформация - грубое нарушение формы сустава с подвывихом, вывих сустава, анкилоз при артрите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Деформация - грубое нарушение формы сустава с подвывихом, вывих сустава, анкилоз при артрите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53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Очертание</a:t>
                      </a: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ru-RU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форма</a:t>
                      </a: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Плавное при остром артрите.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817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Особые типы конфигурации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«Моржовый плавник» (локтевое отклонение).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«Лебединая шея».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«Деформация бутоньерка»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"петля для пуговиц" 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Hallux valgus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Узлы </a:t>
                      </a:r>
                      <a:r>
                        <a:rPr lang="ru-RU" sz="18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Гебередена</a:t>
                      </a: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и </a:t>
                      </a:r>
                      <a:r>
                        <a:rPr lang="ru-RU" sz="18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Бушара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53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Кожа над суставом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Напряжение, гиперемия, </a:t>
                      </a:r>
                      <a:r>
                        <a:rPr lang="ru-RU" sz="18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блекс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398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Околосуставные </a:t>
                      </a:r>
                      <a:r>
                        <a:rPr lang="ru-RU" sz="1800" b="1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мыщцы</a:t>
                      </a:r>
                      <a:endParaRPr lang="ru-RU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Atrophy of the muscles of the extensor joints in chronic arthritis.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Atrophy of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tenar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hypotenar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interosseous muscles of the rear of the hands in RA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6453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342668" y="0"/>
            <a:ext cx="8911687" cy="920816"/>
          </a:xfrm>
        </p:spPr>
        <p:txBody>
          <a:bodyPr>
            <a:normAutofit/>
          </a:bodyPr>
          <a:lstStyle/>
          <a:p>
            <a:r>
              <a:rPr lang="ru-RU" sz="3600" b="1" dirty="0" err="1">
                <a:solidFill>
                  <a:srgbClr val="FF0000"/>
                </a:solidFill>
              </a:rPr>
              <a:t>Атрит</a:t>
            </a:r>
            <a:r>
              <a:rPr lang="ru-RU" sz="3600" b="1" dirty="0">
                <a:solidFill>
                  <a:srgbClr val="FF0000"/>
                </a:solidFill>
              </a:rPr>
              <a:t> и артроз </a:t>
            </a:r>
            <a:r>
              <a:rPr lang="en-US" b="1" dirty="0">
                <a:solidFill>
                  <a:srgbClr val="FF0000"/>
                </a:solidFill>
              </a:rPr>
              <a:t>- </a:t>
            </a:r>
            <a:r>
              <a:rPr lang="ru-RU" b="1" dirty="0">
                <a:solidFill>
                  <a:srgbClr val="FF0000"/>
                </a:solidFill>
              </a:rPr>
              <a:t>пальпация</a:t>
            </a:r>
            <a:endParaRPr lang="ru-RU" sz="3200" dirty="0"/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5272884"/>
              </p:ext>
            </p:extLst>
          </p:nvPr>
        </p:nvGraphicFramePr>
        <p:xfrm>
          <a:off x="0" y="1075891"/>
          <a:ext cx="12192000" cy="57821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19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681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019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55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Артрит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Остеоартрит</a:t>
                      </a:r>
                      <a:r>
                        <a:rPr lang="en-US" sz="2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ru-RU" sz="2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Остеоартроз</a:t>
                      </a:r>
                      <a:r>
                        <a:rPr lang="en-US" sz="2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3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Болезненная пальпация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Распространенная (диффузная) боль во всех частях сустава при артрите. 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005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Степень боли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Сильная боль </a:t>
                      </a:r>
                      <a:r>
                        <a:rPr lang="ru-RU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при гнойном микрокристаллическом артрите (в том числе подагре). 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Сильная боль </a:t>
                      </a:r>
                      <a:r>
                        <a:rPr lang="kk-KZ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 при реактивном</a:t>
                      </a: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ревматоидном артрите, </a:t>
                      </a:r>
                      <a:r>
                        <a:rPr lang="ru-RU" sz="2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плечево</a:t>
                      </a: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-лопаточном периартрите.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Лёгкая боль </a:t>
                      </a: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– при воспалении околосуставных тканей.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007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Подвижность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Ограничение активных и пассивных движений во всех направлениях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23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Совместные шумы 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Трещины в суставе - грубая крепитация, слышимая на расстоянии 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4353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15363" name="Picture 8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7020" y="0"/>
            <a:ext cx="4572000" cy="3500438"/>
          </a:xfrm>
        </p:spPr>
      </p:pic>
      <p:pic>
        <p:nvPicPr>
          <p:cNvPr id="15364" name="Picture 9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0" y="0"/>
            <a:ext cx="4572000" cy="3500438"/>
          </a:xfrm>
        </p:spPr>
      </p:pic>
      <p:pic>
        <p:nvPicPr>
          <p:cNvPr id="15365" name="Picture 12"/>
          <p:cNvPicPr>
            <a:picLocks noChangeAspect="1" noChangeArrowheads="1"/>
          </p:cNvPicPr>
          <p:nvPr/>
        </p:nvPicPr>
        <p:blipFill>
          <a:blip r:embed="rId5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454400"/>
            <a:ext cx="4572000" cy="340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1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>
            <a:lum bright="-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0" y="3449638"/>
            <a:ext cx="4572000" cy="3408362"/>
          </a:xfrm>
        </p:spPr>
      </p:pic>
      <p:sp>
        <p:nvSpPr>
          <p:cNvPr id="15367" name="WordArt 17"/>
          <p:cNvSpPr>
            <a:spLocks noChangeArrowheads="1" noChangeShapeType="1" noTextEdit="1"/>
          </p:cNvSpPr>
          <p:nvPr/>
        </p:nvSpPr>
        <p:spPr bwMode="auto">
          <a:xfrm>
            <a:off x="2728912" y="53976"/>
            <a:ext cx="4905375" cy="3444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0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cs typeface="Times New Roman" panose="02020603050405020304" pitchFamily="18" charset="0"/>
              </a:rPr>
              <a:t>Пример больного с ревматоидным артритом</a:t>
            </a:r>
          </a:p>
        </p:txBody>
      </p:sp>
      <p:sp>
        <p:nvSpPr>
          <p:cNvPr id="15368" name="Oval 19"/>
          <p:cNvSpPr>
            <a:spLocks noChangeArrowheads="1"/>
          </p:cNvSpPr>
          <p:nvPr/>
        </p:nvSpPr>
        <p:spPr bwMode="auto">
          <a:xfrm rot="592670">
            <a:off x="2566989" y="1125538"/>
            <a:ext cx="574675" cy="6477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5369" name="Oval 20"/>
          <p:cNvSpPr>
            <a:spLocks noChangeArrowheads="1"/>
          </p:cNvSpPr>
          <p:nvPr/>
        </p:nvSpPr>
        <p:spPr bwMode="auto">
          <a:xfrm>
            <a:off x="9480550" y="1052513"/>
            <a:ext cx="503238" cy="576262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5370" name="Oval 21"/>
          <p:cNvSpPr>
            <a:spLocks noChangeArrowheads="1"/>
          </p:cNvSpPr>
          <p:nvPr/>
        </p:nvSpPr>
        <p:spPr bwMode="auto">
          <a:xfrm>
            <a:off x="4511675" y="4149725"/>
            <a:ext cx="914400" cy="9144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5371" name="Oval 23"/>
          <p:cNvSpPr>
            <a:spLocks noChangeArrowheads="1"/>
          </p:cNvSpPr>
          <p:nvPr/>
        </p:nvSpPr>
        <p:spPr bwMode="auto">
          <a:xfrm>
            <a:off x="6600825" y="5734050"/>
            <a:ext cx="1511300" cy="112395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5372" name="WordArt 24"/>
          <p:cNvSpPr>
            <a:spLocks noChangeArrowheads="1" noChangeShapeType="1" noTextEdit="1"/>
          </p:cNvSpPr>
          <p:nvPr/>
        </p:nvSpPr>
        <p:spPr bwMode="auto">
          <a:xfrm>
            <a:off x="3432176" y="2924175"/>
            <a:ext cx="657225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cs typeface="Times New Roman" panose="02020603050405020304" pitchFamily="18" charset="0"/>
              </a:rPr>
              <a:t>1 год</a:t>
            </a:r>
          </a:p>
        </p:txBody>
      </p:sp>
      <p:sp>
        <p:nvSpPr>
          <p:cNvPr id="15373" name="WordArt 25"/>
          <p:cNvSpPr>
            <a:spLocks noChangeArrowheads="1" noChangeShapeType="1" noTextEdit="1"/>
          </p:cNvSpPr>
          <p:nvPr/>
        </p:nvSpPr>
        <p:spPr bwMode="auto">
          <a:xfrm>
            <a:off x="8167688" y="2928939"/>
            <a:ext cx="601662" cy="395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cs typeface="Times New Roman" panose="02020603050405020304" pitchFamily="18" charset="0"/>
              </a:rPr>
              <a:t>2 год</a:t>
            </a:r>
          </a:p>
        </p:txBody>
      </p:sp>
      <p:sp>
        <p:nvSpPr>
          <p:cNvPr id="15374" name="WordArt 26"/>
          <p:cNvSpPr>
            <a:spLocks noChangeArrowheads="1" noChangeShapeType="1" noTextEdit="1"/>
          </p:cNvSpPr>
          <p:nvPr/>
        </p:nvSpPr>
        <p:spPr bwMode="auto">
          <a:xfrm>
            <a:off x="3287714" y="6237288"/>
            <a:ext cx="657225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cs typeface="Times New Roman" panose="02020603050405020304" pitchFamily="18" charset="0"/>
              </a:rPr>
              <a:t>3 год</a:t>
            </a:r>
          </a:p>
        </p:txBody>
      </p:sp>
      <p:sp>
        <p:nvSpPr>
          <p:cNvPr id="15375" name="WordArt 28"/>
          <p:cNvSpPr>
            <a:spLocks noChangeArrowheads="1" noChangeShapeType="1" noTextEdit="1"/>
          </p:cNvSpPr>
          <p:nvPr/>
        </p:nvSpPr>
        <p:spPr bwMode="auto">
          <a:xfrm>
            <a:off x="8543926" y="6237288"/>
            <a:ext cx="657225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cs typeface="Times New Roman" panose="02020603050405020304" pitchFamily="18" charset="0"/>
              </a:rPr>
              <a:t>4 год</a:t>
            </a:r>
          </a:p>
        </p:txBody>
      </p:sp>
    </p:spTree>
    <p:extLst>
      <p:ext uri="{BB962C8B-B14F-4D97-AF65-F5344CB8AC3E}">
        <p14:creationId xmlns:p14="http://schemas.microsoft.com/office/powerpoint/2010/main" val="32906760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Grp="1" noRot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47112" name="Rectangle 8"/>
          <p:cNvSpPr>
            <a:spLocks noGrp="1" noChangeArrowheads="1"/>
          </p:cNvSpPr>
          <p:nvPr>
            <p:ph sz="quarter" idx="4"/>
          </p:nvPr>
        </p:nvSpPr>
        <p:spPr/>
        <p:txBody>
          <a:bodyPr/>
          <a:lstStyle/>
          <a:p>
            <a:pPr eaLnBrk="1" hangingPunct="1">
              <a:defRPr/>
            </a:pPr>
            <a:endParaRPr lang="ru-RU" sz="2400" dirty="0"/>
          </a:p>
        </p:txBody>
      </p:sp>
      <p:pic>
        <p:nvPicPr>
          <p:cNvPr id="16388" name="Picture 9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59706" y="720054"/>
            <a:ext cx="4500563" cy="3113088"/>
          </a:xfrm>
        </p:spPr>
      </p:pic>
      <p:pic>
        <p:nvPicPr>
          <p:cNvPr id="16389" name="Picture 1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97600" y="945883"/>
            <a:ext cx="4643437" cy="2928939"/>
          </a:xfrm>
        </p:spPr>
      </p:pic>
      <p:pic>
        <p:nvPicPr>
          <p:cNvPr id="16390" name="Picture 1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92538" y="3974765"/>
            <a:ext cx="4391025" cy="2741612"/>
          </a:xfrm>
        </p:spPr>
      </p:pic>
      <p:sp>
        <p:nvSpPr>
          <p:cNvPr id="16391" name="Oval 12"/>
          <p:cNvSpPr>
            <a:spLocks noChangeArrowheads="1"/>
          </p:cNvSpPr>
          <p:nvPr/>
        </p:nvSpPr>
        <p:spPr bwMode="auto">
          <a:xfrm>
            <a:off x="2424113" y="1484313"/>
            <a:ext cx="431800" cy="9144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6392" name="Oval 13"/>
          <p:cNvSpPr>
            <a:spLocks noChangeArrowheads="1"/>
          </p:cNvSpPr>
          <p:nvPr/>
        </p:nvSpPr>
        <p:spPr bwMode="auto">
          <a:xfrm rot="420300">
            <a:off x="6821489" y="1190626"/>
            <a:ext cx="503237" cy="868363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6393" name="Oval 14"/>
          <p:cNvSpPr>
            <a:spLocks noChangeArrowheads="1"/>
          </p:cNvSpPr>
          <p:nvPr/>
        </p:nvSpPr>
        <p:spPr bwMode="auto">
          <a:xfrm>
            <a:off x="4800600" y="4724400"/>
            <a:ext cx="914400" cy="9144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6394" name="WordArt 15"/>
          <p:cNvSpPr>
            <a:spLocks noChangeArrowheads="1" noChangeShapeType="1" noTextEdit="1"/>
          </p:cNvSpPr>
          <p:nvPr/>
        </p:nvSpPr>
        <p:spPr bwMode="auto">
          <a:xfrm>
            <a:off x="4367213" y="188914"/>
            <a:ext cx="3581400" cy="295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0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cs typeface="Times New Roman" panose="02020603050405020304" pitchFamily="18" charset="0"/>
              </a:rPr>
              <a:t>Пример больного с бруцеллезом</a:t>
            </a:r>
          </a:p>
        </p:txBody>
      </p:sp>
      <p:sp>
        <p:nvSpPr>
          <p:cNvPr id="16395" name="WordArt 24"/>
          <p:cNvSpPr>
            <a:spLocks noChangeArrowheads="1" noChangeShapeType="1" noTextEdit="1"/>
          </p:cNvSpPr>
          <p:nvPr/>
        </p:nvSpPr>
        <p:spPr bwMode="auto">
          <a:xfrm>
            <a:off x="3381376" y="3214688"/>
            <a:ext cx="657225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cs typeface="Times New Roman" panose="02020603050405020304" pitchFamily="18" charset="0"/>
              </a:rPr>
              <a:t>1 год</a:t>
            </a:r>
          </a:p>
        </p:txBody>
      </p:sp>
      <p:sp>
        <p:nvSpPr>
          <p:cNvPr id="16396" name="WordArt 25"/>
          <p:cNvSpPr>
            <a:spLocks noChangeArrowheads="1" noChangeShapeType="1" noTextEdit="1"/>
          </p:cNvSpPr>
          <p:nvPr/>
        </p:nvSpPr>
        <p:spPr bwMode="auto">
          <a:xfrm>
            <a:off x="8379444" y="3266362"/>
            <a:ext cx="601662" cy="395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cs typeface="Times New Roman" panose="02020603050405020304" pitchFamily="18" charset="0"/>
              </a:rPr>
              <a:t>3 год</a:t>
            </a:r>
          </a:p>
        </p:txBody>
      </p:sp>
      <p:sp>
        <p:nvSpPr>
          <p:cNvPr id="16397" name="WordArt 26"/>
          <p:cNvSpPr>
            <a:spLocks noChangeArrowheads="1" noChangeShapeType="1" noTextEdit="1"/>
          </p:cNvSpPr>
          <p:nvPr/>
        </p:nvSpPr>
        <p:spPr bwMode="auto">
          <a:xfrm>
            <a:off x="5810251" y="6457950"/>
            <a:ext cx="657225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cs typeface="Times New Roman" panose="02020603050405020304" pitchFamily="18" charset="0"/>
              </a:rPr>
              <a:t>4 год</a:t>
            </a:r>
          </a:p>
        </p:txBody>
      </p:sp>
    </p:spTree>
    <p:extLst>
      <p:ext uri="{BB962C8B-B14F-4D97-AF65-F5344CB8AC3E}">
        <p14:creationId xmlns:p14="http://schemas.microsoft.com/office/powerpoint/2010/main" val="10490691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Патологические похода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>
                <a:hlinkClick r:id="rId2"/>
              </a:rPr>
              <a:t>https://stanfordmedicine25.stanford.edu/the25/gait.html</a:t>
            </a:r>
            <a:endParaRPr lang="ru-RU" dirty="0"/>
          </a:p>
          <a:p>
            <a:endParaRPr lang="ru-RU" dirty="0"/>
          </a:p>
          <a:p>
            <a:r>
              <a:rPr lang="de-DE" dirty="0">
                <a:hlinkClick r:id="rId3"/>
              </a:rPr>
              <a:t>https://www.youtube.com/watch?v=g4LBfrDicnA</a:t>
            </a:r>
            <a:endParaRPr lang="ru-RU" dirty="0"/>
          </a:p>
          <a:p>
            <a:endParaRPr lang="de-DE" dirty="0"/>
          </a:p>
          <a:p>
            <a:pPr marL="0" indent="0">
              <a:buNone/>
            </a:pPr>
            <a:r>
              <a:rPr lang="ru-RU" sz="2000" dirty="0"/>
              <a:t>Гусиная походка характера для</a:t>
            </a:r>
            <a:r>
              <a:rPr lang="en-US" sz="2000" dirty="0"/>
              <a:t>:</a:t>
            </a:r>
            <a:endParaRPr lang="ru-RU" sz="2000" dirty="0"/>
          </a:p>
          <a:p>
            <a:r>
              <a:rPr lang="ru-RU" sz="2000" dirty="0"/>
              <a:t>Повреждение коленных суставов</a:t>
            </a:r>
          </a:p>
          <a:p>
            <a:r>
              <a:rPr lang="ru-RU" sz="2000" dirty="0">
                <a:solidFill>
                  <a:srgbClr val="FF0000"/>
                </a:solidFill>
              </a:rPr>
              <a:t>Повреждении тазобедренного сустава с обеих сторон</a:t>
            </a:r>
          </a:p>
          <a:p>
            <a:r>
              <a:rPr lang="ru-RU" sz="2000" dirty="0"/>
              <a:t>Повреждение поясничного отдела позвоночника</a:t>
            </a:r>
          </a:p>
          <a:p>
            <a:r>
              <a:rPr lang="ru-RU" sz="2000" dirty="0"/>
              <a:t>Повреждение голеностопного сустава</a:t>
            </a:r>
          </a:p>
          <a:p>
            <a:r>
              <a:rPr lang="ru-RU" sz="2000" dirty="0"/>
              <a:t>Повреждение тазобедренного сустава с одной стороны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8553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4795" y="177601"/>
            <a:ext cx="8672363" cy="56370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82804" y="5909913"/>
            <a:ext cx="8460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Calor</a:t>
            </a:r>
            <a:r>
              <a:rPr lang="en-US" b="1" dirty="0"/>
              <a:t>                </a:t>
            </a:r>
            <a:r>
              <a:rPr lang="en-US" b="1" dirty="0" err="1"/>
              <a:t>Rubor</a:t>
            </a:r>
            <a:r>
              <a:rPr lang="en-US" b="1" dirty="0"/>
              <a:t>                   Tumor                  Dolor              </a:t>
            </a:r>
            <a:r>
              <a:rPr lang="en-US" b="1" dirty="0" err="1"/>
              <a:t>Functio</a:t>
            </a:r>
            <a:r>
              <a:rPr lang="en-US" b="1" dirty="0"/>
              <a:t> </a:t>
            </a:r>
            <a:r>
              <a:rPr lang="en-US" b="1" dirty="0" err="1"/>
              <a:t>laesa</a:t>
            </a:r>
            <a:r>
              <a:rPr lang="en-US" b="1" dirty="0"/>
              <a:t>   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4399416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Патологическая походка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de-DE" dirty="0"/>
          </a:p>
          <a:p>
            <a:endParaRPr lang="de-DE" dirty="0"/>
          </a:p>
          <a:p>
            <a:endParaRPr lang="de-DE" dirty="0"/>
          </a:p>
          <a:p>
            <a:pPr marL="0" indent="0">
              <a:buNone/>
            </a:pPr>
            <a:r>
              <a:rPr lang="ru-RU" sz="2000" dirty="0"/>
              <a:t>Гусиная походка характера для</a:t>
            </a:r>
            <a:r>
              <a:rPr lang="en-US" sz="2000" dirty="0"/>
              <a:t>:</a:t>
            </a:r>
            <a:endParaRPr lang="ru-RU" sz="2000" dirty="0"/>
          </a:p>
          <a:p>
            <a:r>
              <a:rPr lang="ru-RU" sz="2000" dirty="0"/>
              <a:t>Повреждение коленных суставов</a:t>
            </a:r>
          </a:p>
          <a:p>
            <a:r>
              <a:rPr lang="ru-RU" sz="2000" dirty="0">
                <a:solidFill>
                  <a:srgbClr val="FF0000"/>
                </a:solidFill>
              </a:rPr>
              <a:t>Повреждении тазобедренного сустава с обеих сторон</a:t>
            </a:r>
          </a:p>
          <a:p>
            <a:r>
              <a:rPr lang="ru-RU" sz="2000" dirty="0"/>
              <a:t>Повреждение поясничного отдела позвоночника</a:t>
            </a:r>
          </a:p>
          <a:p>
            <a:r>
              <a:rPr lang="ru-RU" sz="2000" dirty="0"/>
              <a:t>Повреждение голеностопного сустава</a:t>
            </a:r>
          </a:p>
          <a:p>
            <a:r>
              <a:rPr lang="ru-RU" sz="2000" dirty="0"/>
              <a:t>Повреждение тазобедренного сустава с одной стороны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18372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Картинки по запросу &quot;Trodlenenburg test&quot;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32" t="628" r="19441" b="1965"/>
          <a:stretch/>
        </p:blipFill>
        <p:spPr bwMode="auto">
          <a:xfrm>
            <a:off x="1780673" y="994272"/>
            <a:ext cx="4536726" cy="5300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/>
              <a:t>Симптом </a:t>
            </a:r>
            <a:r>
              <a:rPr lang="ru-RU" dirty="0" err="1"/>
              <a:t>Тренделембурга</a:t>
            </a:r>
            <a:endParaRPr lang="de-DE" dirty="0"/>
          </a:p>
          <a:p>
            <a:r>
              <a:rPr lang="ru-RU" dirty="0"/>
              <a:t>Повреждение верхнего ягодичного нерва</a:t>
            </a:r>
            <a:endParaRPr lang="de-DE" dirty="0"/>
          </a:p>
          <a:p>
            <a:r>
              <a:rPr lang="ru-RU" dirty="0"/>
              <a:t>Слабость средней и малой ягодичной </a:t>
            </a:r>
            <a:r>
              <a:rPr lang="ru-RU" dirty="0" err="1"/>
              <a:t>мыщы</a:t>
            </a:r>
            <a:endParaRPr lang="de-DE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81698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452319" y="267975"/>
            <a:ext cx="8911687" cy="1280890"/>
          </a:xfrm>
        </p:spPr>
        <p:txBody>
          <a:bodyPr/>
          <a:lstStyle/>
          <a:p>
            <a:r>
              <a:rPr lang="ru-RU" dirty="0"/>
              <a:t>Тест </a:t>
            </a:r>
            <a:r>
              <a:rPr lang="ru-RU" dirty="0" err="1"/>
              <a:t>Кушелевского</a:t>
            </a:r>
            <a:r>
              <a:rPr lang="ru-RU" dirty="0"/>
              <a:t> при </a:t>
            </a:r>
            <a:r>
              <a:rPr lang="ru-RU" dirty="0" err="1"/>
              <a:t>сакроилеите</a:t>
            </a:r>
            <a:endParaRPr lang="ru-RU" dirty="0"/>
          </a:p>
        </p:txBody>
      </p:sp>
      <p:pic>
        <p:nvPicPr>
          <p:cNvPr id="12290" name="Picture 2" descr="Картинки по запросу &quot;Kushilevsky test&quot;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933" y="1360306"/>
            <a:ext cx="9600460" cy="5175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28792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Тест </a:t>
            </a:r>
            <a:r>
              <a:rPr lang="ru-RU" dirty="0" err="1"/>
              <a:t>Шобера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90904" y="2152851"/>
            <a:ext cx="3582401" cy="37782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832" y="2152851"/>
            <a:ext cx="6611936" cy="3778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6213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0925" y="492030"/>
            <a:ext cx="8911687" cy="1280890"/>
          </a:xfrm>
        </p:spPr>
        <p:txBody>
          <a:bodyPr/>
          <a:lstStyle/>
          <a:p>
            <a:r>
              <a:rPr lang="ru-RU" dirty="0"/>
              <a:t>Тест </a:t>
            </a:r>
            <a:r>
              <a:rPr lang="ru-RU" dirty="0" err="1"/>
              <a:t>Томайера</a:t>
            </a:r>
            <a:endParaRPr lang="ru-RU" dirty="0"/>
          </a:p>
        </p:txBody>
      </p:sp>
      <p:pic>
        <p:nvPicPr>
          <p:cNvPr id="13314" name="Picture 2" descr="Картинки по запросу &quot;test of tomayer&quot;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038" y="729665"/>
            <a:ext cx="5546574" cy="5546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71014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Тест </a:t>
            </a:r>
            <a:r>
              <a:rPr lang="ru-RU" dirty="0" err="1"/>
              <a:t>Форестье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51208" y="1375787"/>
            <a:ext cx="6399812" cy="521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9138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75112" y="349734"/>
            <a:ext cx="7212163" cy="6597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673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Картинки по запросу &quot;knee joint&quot;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297" y="1116532"/>
            <a:ext cx="4840668" cy="4538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5976" y="696882"/>
            <a:ext cx="4051835" cy="518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399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Основные жалобы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/>
              <a:t>Боль</a:t>
            </a:r>
            <a:endParaRPr lang="en-US" sz="2400" dirty="0"/>
          </a:p>
          <a:p>
            <a:r>
              <a:rPr lang="ru-RU" sz="2400" dirty="0"/>
              <a:t>Скованность</a:t>
            </a:r>
            <a:endParaRPr lang="en-US" sz="2400" dirty="0"/>
          </a:p>
          <a:p>
            <a:r>
              <a:rPr lang="ru-RU" sz="2400" dirty="0"/>
              <a:t>Отёчность</a:t>
            </a:r>
            <a:endParaRPr lang="en-US" sz="2400" dirty="0"/>
          </a:p>
          <a:p>
            <a:r>
              <a:rPr lang="ru-RU" sz="2400" dirty="0"/>
              <a:t>Эритема</a:t>
            </a:r>
            <a:r>
              <a:rPr lang="en-US" sz="2400" dirty="0"/>
              <a:t> (</a:t>
            </a:r>
            <a:r>
              <a:rPr lang="ru-RU" sz="2400" dirty="0"/>
              <a:t>покраснение</a:t>
            </a:r>
            <a:r>
              <a:rPr lang="en-US" sz="2400" dirty="0"/>
              <a:t>) </a:t>
            </a:r>
            <a:r>
              <a:rPr lang="ru-RU" sz="2400" dirty="0"/>
              <a:t>и жар</a:t>
            </a:r>
            <a:endParaRPr lang="en-US" sz="2400" dirty="0"/>
          </a:p>
          <a:p>
            <a:r>
              <a:rPr lang="ru-RU" sz="2400" dirty="0"/>
              <a:t>Слабость</a:t>
            </a:r>
            <a:endParaRPr lang="en-US" sz="2400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4414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86393" y="385011"/>
            <a:ext cx="8761279" cy="6424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353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/>
              <a:t>Варусная и вальгусная деформация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2925" y="1684110"/>
            <a:ext cx="8054875" cy="4709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423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2133" y="229474"/>
            <a:ext cx="8911687" cy="550172"/>
          </a:xfrm>
        </p:spPr>
        <p:txBody>
          <a:bodyPr>
            <a:normAutofit fontScale="90000"/>
          </a:bodyPr>
          <a:lstStyle/>
          <a:p>
            <a:r>
              <a:rPr lang="kk-KZ" dirty="0"/>
              <a:t>Деформация сутавов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6063" y="1430955"/>
            <a:ext cx="3787719" cy="37782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1356" y="142977"/>
            <a:ext cx="4528511" cy="30052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3755" y="3320080"/>
            <a:ext cx="4034791" cy="3026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511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10054"/>
          </a:xfrm>
        </p:spPr>
        <p:txBody>
          <a:bodyPr>
            <a:normAutofit fontScale="90000"/>
          </a:bodyPr>
          <a:lstStyle/>
          <a:p>
            <a:r>
              <a:rPr lang="kk-KZ" dirty="0"/>
              <a:t>Ревматические узелки и узловая эритема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0799" y="1738880"/>
            <a:ext cx="5461537" cy="378602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8768" y="1738880"/>
            <a:ext cx="3606398" cy="5412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426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Узлы Гербера и </a:t>
            </a:r>
            <a:r>
              <a:rPr lang="ru-RU" dirty="0" err="1"/>
              <a:t>Бушара</a:t>
            </a:r>
            <a:br>
              <a:rPr lang="en-US" dirty="0"/>
            </a:br>
            <a:r>
              <a:rPr lang="de-DE" sz="2700" dirty="0">
                <a:hlinkClick r:id="rId2"/>
              </a:rPr>
              <a:t>https://stanfordmedicine25.stanford.edu/the25/hand.html</a:t>
            </a:r>
            <a:r>
              <a:rPr lang="en-US" sz="2700" dirty="0"/>
              <a:t> </a:t>
            </a:r>
            <a:endParaRPr lang="ru-RU" sz="27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89702" y="2092007"/>
            <a:ext cx="5238750" cy="34956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8768" y="2500764"/>
            <a:ext cx="4381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751926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660</TotalTime>
  <Words>781</Words>
  <Application>Microsoft Office PowerPoint</Application>
  <PresentationFormat>Широкоэкранный</PresentationFormat>
  <Paragraphs>148</Paragraphs>
  <Slides>26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2" baseType="lpstr">
      <vt:lpstr>Arial</vt:lpstr>
      <vt:lpstr>Calibri</vt:lpstr>
      <vt:lpstr>Century Gothic</vt:lpstr>
      <vt:lpstr>Times New Roman</vt:lpstr>
      <vt:lpstr>Wingdings 3</vt:lpstr>
      <vt:lpstr>Легкий дым</vt:lpstr>
      <vt:lpstr>Опорно-двигательная система</vt:lpstr>
      <vt:lpstr>Презентация PowerPoint</vt:lpstr>
      <vt:lpstr>Презентация PowerPoint</vt:lpstr>
      <vt:lpstr>Основные жалобы</vt:lpstr>
      <vt:lpstr>Презентация PowerPoint</vt:lpstr>
      <vt:lpstr>Варусная и вальгусная деформация</vt:lpstr>
      <vt:lpstr>Деформация сутавов</vt:lpstr>
      <vt:lpstr>Ревматические узелки и узловая эритема</vt:lpstr>
      <vt:lpstr>Узлы Гербера и Бушара https://stanfordmedicine25.stanford.edu/the25/hand.html </vt:lpstr>
      <vt:lpstr>Приведите пример соответвующих заболеваний </vt:lpstr>
      <vt:lpstr>Артрит </vt:lpstr>
      <vt:lpstr>Артроз </vt:lpstr>
      <vt:lpstr>Задание</vt:lpstr>
      <vt:lpstr>Атрит и артроз - жалобы</vt:lpstr>
      <vt:lpstr>Атрит и артроз – Физикальный осмотр</vt:lpstr>
      <vt:lpstr>Атрит и артроз - пальпация</vt:lpstr>
      <vt:lpstr>Презентация PowerPoint</vt:lpstr>
      <vt:lpstr>Презентация PowerPoint</vt:lpstr>
      <vt:lpstr>Патологические похода</vt:lpstr>
      <vt:lpstr>Патологическая походка</vt:lpstr>
      <vt:lpstr>Презентация PowerPoint</vt:lpstr>
      <vt:lpstr>Тест Кушелевского при сакроилеите</vt:lpstr>
      <vt:lpstr>Тест Шобера</vt:lpstr>
      <vt:lpstr>Тест Томайера</vt:lpstr>
      <vt:lpstr>Тест Форестье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Musculoskeletal system</dc:title>
  <dc:creator>Gaukhar Kurmanova</dc:creator>
  <cp:lastModifiedBy>Pro 100</cp:lastModifiedBy>
  <cp:revision>20</cp:revision>
  <dcterms:created xsi:type="dcterms:W3CDTF">2020-03-09T09:02:37Z</dcterms:created>
  <dcterms:modified xsi:type="dcterms:W3CDTF">2021-09-06T11:32:45Z</dcterms:modified>
</cp:coreProperties>
</file>